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85" r:id="rId20"/>
    <p:sldId id="284" r:id="rId21"/>
    <p:sldId id="283" r:id="rId22"/>
    <p:sldId id="278" r:id="rId23"/>
    <p:sldId id="280" r:id="rId24"/>
    <p:sldId id="281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2" y="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6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0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8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0893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33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318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09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88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14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7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7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5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9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6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5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7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12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258816" cy="59404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700" b="1" i="1" dirty="0">
                <a:solidFill>
                  <a:schemeClr val="bg1"/>
                </a:solidFill>
                <a:latin typeface="Georgia" panose="02040502050405020303" pitchFamily="18" charset="0"/>
              </a:rPr>
              <a:t>Муниципальное бюджетное дошкольное образовательное учреждение детский сад </a:t>
            </a:r>
            <a:r>
              <a:rPr lang="ru-RU" sz="27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№30«НЕзабудка»</a:t>
            </a:r>
            <a:r>
              <a:rPr lang="ru-RU" sz="2700" b="1" i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700" b="1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700" b="1" i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700" b="1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-459432"/>
            <a:ext cx="8229600" cy="65855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Сказки, как старые добрые друзья, их надо навещать время от времени.  </a:t>
            </a:r>
          </a:p>
          <a:p>
            <a:pPr algn="r">
              <a:buNone/>
            </a:pPr>
            <a:r>
              <a:rPr lang="ru-RU" sz="4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Джорд</a:t>
            </a:r>
            <a:r>
              <a:rPr lang="ru-RU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Мартин</a:t>
            </a:r>
          </a:p>
        </p:txBody>
      </p:sp>
      <p:pic>
        <p:nvPicPr>
          <p:cNvPr id="4" name="Рисунок 3" descr="C__Data_Users_DefApps_AppData_INTERNETEXPLORER_Temp_Saved Images_0_87a20_4f49a26d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3143248"/>
            <a:ext cx="2786082" cy="350046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357166"/>
            <a:ext cx="78581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«У сказки можно научиться</a:t>
            </a:r>
          </a:p>
          <a:p>
            <a:pPr algn="ctr"/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Она ведь мудрости полна</a:t>
            </a:r>
          </a:p>
          <a:p>
            <a:pPr algn="ctr"/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Её герои учат жизни</a:t>
            </a:r>
          </a:p>
          <a:p>
            <a:pPr algn="ctr"/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Их украшает доброта»</a:t>
            </a:r>
          </a:p>
        </p:txBody>
      </p:sp>
      <p:pic>
        <p:nvPicPr>
          <p:cNvPr id="6" name="Рисунок 5" descr="C__Data_Users_DefApps_AppData_INTERNETEXPLORER_Temp_Saved Images_0_880ee_c5064cbd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4572008"/>
            <a:ext cx="2378300" cy="2000240"/>
          </a:xfrm>
          <a:prstGeom prst="rect">
            <a:avLst/>
          </a:prstGeom>
        </p:spPr>
      </p:pic>
      <p:pic>
        <p:nvPicPr>
          <p:cNvPr id="7" name="Рисунок 6" descr="C__Data_Users_DefApps_AppData_INTERNETEXPLORER_Temp_Saved Images_0_8c145_2d351509_ori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4572008"/>
            <a:ext cx="2314958" cy="1976436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143875" cy="56975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Сказка</a:t>
            </a:r>
            <a:r>
              <a:rPr lang="ru-RU" b="1" dirty="0" smtClean="0">
                <a:latin typeface="Bookman Old Style" pitchFamily="18" charset="0"/>
              </a:rPr>
              <a:t>, </a:t>
            </a:r>
            <a:r>
              <a:rPr lang="ru-RU" sz="2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ее композиция, яркое противопоставление добра и зла, фантастические и определенные по своей нравственной сути образы, особые причинно - следственные связи и явления, доступные пониманию ребенка, - все это делает сказку особенно интересной и волнующей для детей. Она является незаменимым инструментом формирования нравственно здоровой личности ребенка</a:t>
            </a:r>
            <a:endParaRPr lang="ru-RU" sz="2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6009">
            <a:off x="7569250" y="544095"/>
            <a:ext cx="1524003" cy="1011938"/>
          </a:xfrm>
          <a:prstGeom prst="rect">
            <a:avLst/>
          </a:prstGeom>
        </p:spPr>
      </p:pic>
      <p:pic>
        <p:nvPicPr>
          <p:cNvPr id="5" name="Рисунок 4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03625">
            <a:off x="500034" y="5643578"/>
            <a:ext cx="1524003" cy="1011938"/>
          </a:xfrm>
          <a:prstGeom prst="rect">
            <a:avLst/>
          </a:prstGeom>
        </p:spPr>
      </p:pic>
      <p:pic>
        <p:nvPicPr>
          <p:cNvPr id="6" name="Рисунок 5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30499">
            <a:off x="6858016" y="5643578"/>
            <a:ext cx="1524003" cy="1011938"/>
          </a:xfrm>
          <a:prstGeom prst="rect">
            <a:avLst/>
          </a:prstGeom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54134">
            <a:off x="7569250" y="2416143"/>
            <a:ext cx="1524003" cy="101193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71563"/>
            <a:ext cx="8358188" cy="5054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i="1" dirty="0">
                <a:solidFill>
                  <a:schemeClr val="bg1"/>
                </a:solidFill>
                <a:latin typeface="Georgia" panose="02040502050405020303" pitchFamily="18" charset="0"/>
              </a:rPr>
              <a:t>Проблема состоит в том, что в наш век духовного обнищания сказка, как и другие ценности традиционной культуры, утрачивает свое высокое предназначение. Именно в детском возрасте важно успеть заложить ростки доброты, ответственность за свои поступки, любви к людям, природе своего края.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429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Проблема</a:t>
            </a:r>
          </a:p>
        </p:txBody>
      </p:sp>
      <p:pic>
        <p:nvPicPr>
          <p:cNvPr id="5" name="Рисунок 4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4020">
            <a:off x="285720" y="5286388"/>
            <a:ext cx="1524003" cy="1011938"/>
          </a:xfrm>
          <a:prstGeom prst="rect">
            <a:avLst/>
          </a:prstGeom>
        </p:spPr>
      </p:pic>
      <p:pic>
        <p:nvPicPr>
          <p:cNvPr id="6" name="Рисунок 5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24714">
            <a:off x="-232633" y="2266499"/>
            <a:ext cx="1524003" cy="1011938"/>
          </a:xfrm>
          <a:prstGeom prst="rect">
            <a:avLst/>
          </a:prstGeom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85404">
            <a:off x="7429520" y="2357430"/>
            <a:ext cx="1524003" cy="1011938"/>
          </a:xfrm>
          <a:prstGeom prst="rect">
            <a:avLst/>
          </a:prstGeom>
        </p:spPr>
      </p:pic>
      <p:pic>
        <p:nvPicPr>
          <p:cNvPr id="8" name="Рисунок 7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91234">
            <a:off x="7143768" y="5429264"/>
            <a:ext cx="1524003" cy="1011938"/>
          </a:xfrm>
          <a:prstGeom prst="rect">
            <a:avLst/>
          </a:prstGeom>
        </p:spPr>
      </p:pic>
      <p:pic>
        <p:nvPicPr>
          <p:cNvPr id="9" name="Рисунок 8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214290"/>
            <a:ext cx="1524003" cy="1011938"/>
          </a:xfrm>
          <a:prstGeom prst="rect">
            <a:avLst/>
          </a:prstGeom>
        </p:spPr>
      </p:pic>
      <p:pic>
        <p:nvPicPr>
          <p:cNvPr id="10" name="Рисунок 9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8329">
            <a:off x="7023836" y="249553"/>
            <a:ext cx="1524003" cy="1011938"/>
          </a:xfrm>
          <a:prstGeom prst="rect">
            <a:avLst/>
          </a:prstGeom>
        </p:spPr>
      </p:pic>
      <p:pic>
        <p:nvPicPr>
          <p:cNvPr id="11" name="Рисунок 10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2732">
            <a:off x="3428992" y="5846062"/>
            <a:ext cx="1524003" cy="101193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7658100" cy="5857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Сказка</a:t>
            </a:r>
            <a:r>
              <a:rPr lang="ru-RU" sz="2400" b="1" i="1" dirty="0">
                <a:latin typeface="Georgia" panose="02040502050405020303" pitchFamily="18" charset="0"/>
              </a:rPr>
              <a:t> - </a:t>
            </a:r>
            <a:r>
              <a:rPr lang="ru-RU" sz="2400" b="1" i="1" dirty="0">
                <a:solidFill>
                  <a:schemeClr val="bg1"/>
                </a:solidFill>
                <a:latin typeface="Georgia" panose="02040502050405020303" pitchFamily="18" charset="0"/>
              </a:rPr>
              <a:t>сопровождает ребенка с самого раннего детства. Сказка, созданная в давние времена, живет до сих пор, увлекает детей и содержанием, и художественной формой.</a:t>
            </a:r>
          </a:p>
          <a:p>
            <a:pPr algn="ctr"/>
            <a:endParaRPr lang="ru-RU" sz="2400" b="1" i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Сказка </a:t>
            </a:r>
            <a:r>
              <a:rPr lang="ru-RU" sz="2400" b="1" i="1" dirty="0">
                <a:solidFill>
                  <a:schemeClr val="bg1"/>
                </a:solidFill>
                <a:latin typeface="Georgia" panose="02040502050405020303" pitchFamily="18" charset="0"/>
              </a:rPr>
              <a:t>-  это рассказ о заведомо невозможном. Здесь есть обязательно что-то фантастическое, неправдоподобное: животные разговаривают, на первый взгляд обыкновенные предметы оказываются волшебными.</a:t>
            </a:r>
          </a:p>
        </p:txBody>
      </p:sp>
      <p:pic>
        <p:nvPicPr>
          <p:cNvPr id="4" name="Рисунок 3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91" y="2345624"/>
            <a:ext cx="1524003" cy="1011938"/>
          </a:xfrm>
          <a:prstGeom prst="rect">
            <a:avLst/>
          </a:prstGeom>
        </p:spPr>
      </p:pic>
      <p:pic>
        <p:nvPicPr>
          <p:cNvPr id="5" name="Рисунок 4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09675">
            <a:off x="7491638" y="1396048"/>
            <a:ext cx="1524003" cy="1011938"/>
          </a:xfrm>
          <a:prstGeom prst="rect">
            <a:avLst/>
          </a:prstGeom>
        </p:spPr>
      </p:pic>
      <p:pic>
        <p:nvPicPr>
          <p:cNvPr id="6" name="Рисунок 5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046" y="2606644"/>
            <a:ext cx="1524003" cy="1011938"/>
          </a:xfrm>
          <a:prstGeom prst="rect">
            <a:avLst/>
          </a:prstGeom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66152">
            <a:off x="7774773" y="3465750"/>
            <a:ext cx="1524003" cy="1011938"/>
          </a:xfrm>
          <a:prstGeom prst="rect">
            <a:avLst/>
          </a:prstGeom>
        </p:spPr>
      </p:pic>
      <p:pic>
        <p:nvPicPr>
          <p:cNvPr id="8" name="Рисунок 7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9437">
            <a:off x="473620" y="5538107"/>
            <a:ext cx="1524003" cy="1011938"/>
          </a:xfrm>
          <a:prstGeom prst="rect">
            <a:avLst/>
          </a:prstGeom>
        </p:spPr>
      </p:pic>
      <p:pic>
        <p:nvPicPr>
          <p:cNvPr id="9" name="Рисунок 8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20968">
            <a:off x="7474658" y="5786085"/>
            <a:ext cx="1524003" cy="1011938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00150" y="692696"/>
            <a:ext cx="7692330" cy="5404892"/>
          </a:xfrm>
        </p:spPr>
        <p:txBody>
          <a:bodyPr>
            <a:normAutofit fontScale="92500"/>
          </a:bodyPr>
          <a:lstStyle/>
          <a:p>
            <a:pPr lvl="7">
              <a:buNone/>
            </a:pPr>
            <a:endParaRPr lang="ru-RU" sz="3600" b="1" i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  <a:p>
            <a:pPr lvl="7">
              <a:buNone/>
            </a:pPr>
            <a:r>
              <a:rPr lang="ru-RU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Не бойся сказки. Бойся лжи.</a:t>
            </a:r>
          </a:p>
          <a:p>
            <a:pPr lvl="7">
              <a:buNone/>
            </a:pPr>
            <a:r>
              <a:rPr lang="ru-RU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А сказка? Сказка не обманет, </a:t>
            </a:r>
          </a:p>
          <a:p>
            <a:pPr lvl="7">
              <a:buNone/>
            </a:pPr>
            <a:r>
              <a:rPr lang="ru-RU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Ребенку сказку расскажи</a:t>
            </a:r>
          </a:p>
          <a:p>
            <a:pPr lvl="7">
              <a:buNone/>
            </a:pPr>
            <a:r>
              <a:rPr lang="ru-RU" sz="3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На свете больше правды станет.</a:t>
            </a:r>
          </a:p>
          <a:p>
            <a:pPr lvl="7">
              <a:buNone/>
            </a:pPr>
            <a:endParaRPr lang="ru-RU" sz="3600" b="1" i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ookman Old Style" pitchFamily="18" charset="0"/>
            </a:endParaRPr>
          </a:p>
          <a:p>
            <a:pPr lvl="7">
              <a:buNone/>
            </a:pPr>
            <a:endParaRPr lang="ru-RU" sz="3600" b="1" i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C__Data_Users_DefApps_AppData_INTERNETEXPLORER_Temp_Saved Images_0_87aec_a7b34d53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12776"/>
            <a:ext cx="3357586" cy="4929198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ru-RU" sz="36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Недаром дети любят сказку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Ведь сказка тем и хороша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Что в ней счастливую развязку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Уже предчувствует душа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И на любые испытанья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Согласны храбрые сердца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В нетерпеливом ожиданье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Благополучного конца.</a:t>
            </a:r>
          </a:p>
          <a:p>
            <a:endParaRPr lang="ru-RU" sz="3600" dirty="0"/>
          </a:p>
        </p:txBody>
      </p:sp>
      <p:pic>
        <p:nvPicPr>
          <p:cNvPr id="3" name="Рисунок 2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88384">
            <a:off x="6631391" y="1640618"/>
            <a:ext cx="2295655" cy="1524315"/>
          </a:xfrm>
          <a:prstGeom prst="rect">
            <a:avLst/>
          </a:prstGeom>
        </p:spPr>
      </p:pic>
      <p:pic>
        <p:nvPicPr>
          <p:cNvPr id="4" name="Рисунок 3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69620">
            <a:off x="6940667" y="4185576"/>
            <a:ext cx="1943956" cy="1290787"/>
          </a:xfrm>
          <a:prstGeom prst="rect">
            <a:avLst/>
          </a:prstGeom>
        </p:spPr>
      </p:pic>
      <p:pic>
        <p:nvPicPr>
          <p:cNvPr id="5" name="Рисунок 4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75823">
            <a:off x="500034" y="5572140"/>
            <a:ext cx="1524003" cy="1011938"/>
          </a:xfrm>
          <a:prstGeom prst="rect">
            <a:avLst/>
          </a:prstGeom>
        </p:spPr>
      </p:pic>
      <p:pic>
        <p:nvPicPr>
          <p:cNvPr id="6" name="Рисунок 5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6697">
            <a:off x="2597880" y="5799750"/>
            <a:ext cx="2541853" cy="1011938"/>
          </a:xfrm>
          <a:prstGeom prst="rect">
            <a:avLst/>
          </a:prstGeom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5500702"/>
            <a:ext cx="2238383" cy="1011938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Сказка является незаменимым инструментом формирования духовно-нравственной  здоровой личности ребенка. </a:t>
            </a:r>
          </a:p>
        </p:txBody>
      </p:sp>
      <p:pic>
        <p:nvPicPr>
          <p:cNvPr id="3" name="Рисунок 2" descr="C__Data_Users_DefApps_AppData_INTERNETEXPLORER_Temp_Saved Images_0_15d91e_51f2b886_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573016"/>
            <a:ext cx="4127972" cy="2999256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786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Главное средство воспитания – литература для детей, сказки, которые обращают человеческие сердца к добру, великодушию, совести, чести и справедливости. Личность ребенка зарождается в детстве. Поэтому, чем раньше литература, а именно сказка, коснется струн души ребенка, а не только ума, тем больше гарантий, что чувства добрые возьмут в них верх над злыми.</a:t>
            </a:r>
            <a:endParaRPr lang="ru-RU" sz="28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5429264"/>
            <a:ext cx="2166945" cy="1214446"/>
          </a:xfrm>
          <a:prstGeom prst="rect">
            <a:avLst/>
          </a:prstGeom>
        </p:spPr>
      </p:pic>
      <p:pic>
        <p:nvPicPr>
          <p:cNvPr id="4" name="Рисунок 3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5572140"/>
            <a:ext cx="2214578" cy="1011938"/>
          </a:xfrm>
          <a:prstGeom prst="rect">
            <a:avLst/>
          </a:prstGeom>
        </p:spPr>
      </p:pic>
      <p:pic>
        <p:nvPicPr>
          <p:cNvPr id="5" name="Рисунок 4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63268">
            <a:off x="-103494" y="569204"/>
            <a:ext cx="1998164" cy="1011938"/>
          </a:xfrm>
          <a:prstGeom prst="rect">
            <a:avLst/>
          </a:prstGeom>
        </p:spPr>
      </p:pic>
      <p:pic>
        <p:nvPicPr>
          <p:cNvPr id="6" name="Рисунок 5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00026">
            <a:off x="-99262" y="2688459"/>
            <a:ext cx="1524003" cy="1357322"/>
          </a:xfrm>
          <a:prstGeom prst="rect">
            <a:avLst/>
          </a:prstGeom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73112">
            <a:off x="7475420" y="376730"/>
            <a:ext cx="1524003" cy="1011938"/>
          </a:xfrm>
          <a:prstGeom prst="rect">
            <a:avLst/>
          </a:prstGeom>
        </p:spPr>
      </p:pic>
      <p:pic>
        <p:nvPicPr>
          <p:cNvPr id="8" name="Рисунок 7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0249">
            <a:off x="7576286" y="2762054"/>
            <a:ext cx="1524003" cy="1011938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500042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«Поистине, </a:t>
            </a:r>
            <a:r>
              <a:rPr lang="ru-RU" sz="3200" b="1" i="1" dirty="0" err="1" smtClean="0">
                <a:solidFill>
                  <a:srgbClr val="FFFF00"/>
                </a:solidFill>
                <a:latin typeface="Bookman Old Style" pitchFamily="18" charset="0"/>
              </a:rPr>
              <a:t>Габдулла</a:t>
            </a:r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 Тукай – солнце татарской поэзии, которое, однажды взойдя над нашей великой землей, не зайдет уже никогда».</a:t>
            </a: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r"/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М. Шаймиев.</a:t>
            </a:r>
            <a:endParaRPr lang="ru-RU" sz="32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acb9905a8feae3df36c544af475ae599_0_250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00108"/>
            <a:ext cx="3286148" cy="47863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014" y="0"/>
            <a:ext cx="7211144" cy="572613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«Сказка как средство духовно-нравственного воспитания дошкольников»</a:t>
            </a:r>
            <a:b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endParaRPr lang="ru-RU" sz="40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C__Data_Users_DefApps_AppData_INTERNETEXPLORER_Temp_Saved Images_0_8d983_411d30aa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3794"/>
            <a:ext cx="2714643" cy="239420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500042"/>
            <a:ext cx="528641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Свои сказки Тукай создавал на основе сказаний народа. Героем многочисленных татарских сказок был - </a:t>
            </a:r>
            <a:r>
              <a:rPr lang="ru-RU" sz="2800" b="1" i="1" dirty="0" err="1" smtClean="0">
                <a:solidFill>
                  <a:srgbClr val="FFFF00"/>
                </a:solidFill>
                <a:latin typeface="Bookman Old Style" pitchFamily="18" charset="0"/>
              </a:rPr>
              <a:t>Шурале</a:t>
            </a:r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 - леший. Тукай показывает в сказке ум, изобретательность народа, превосходство человека над природой. Люди всегда умнее и сильнее всяких духов - джинов, </a:t>
            </a:r>
            <a:r>
              <a:rPr lang="ru-RU" sz="2800" b="1" i="1" dirty="0" err="1" smtClean="0">
                <a:solidFill>
                  <a:srgbClr val="FFFF00"/>
                </a:solidFill>
                <a:latin typeface="Bookman Old Style" pitchFamily="18" charset="0"/>
              </a:rPr>
              <a:t>шурале</a:t>
            </a:r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, ведьм</a:t>
            </a:r>
          </a:p>
          <a:p>
            <a:pPr algn="ctr"/>
            <a:endParaRPr lang="ru-RU" sz="2000" i="1" dirty="0" smtClean="0"/>
          </a:p>
          <a:p>
            <a:pPr algn="ctr"/>
            <a:endParaRPr lang="ru-RU" dirty="0" smtClean="0"/>
          </a:p>
        </p:txBody>
      </p:sp>
      <p:pic>
        <p:nvPicPr>
          <p:cNvPr id="6" name="Рисунок 5" descr="8068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928670"/>
            <a:ext cx="3000396" cy="5224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335847"/>
            <a:ext cx="55721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Произведения  </a:t>
            </a:r>
            <a:r>
              <a:rPr lang="ru-RU" sz="2000" b="1" i="1" dirty="0" err="1" smtClean="0">
                <a:solidFill>
                  <a:srgbClr val="FFFF00"/>
                </a:solidFill>
                <a:latin typeface="Bookman Old Style" pitchFamily="18" charset="0"/>
              </a:rPr>
              <a:t>Габдуллы</a:t>
            </a:r>
            <a:r>
              <a:rPr lang="ru-RU" sz="2000" b="1" i="1" dirty="0" smtClean="0">
                <a:solidFill>
                  <a:srgbClr val="FFFF00"/>
                </a:solidFill>
                <a:latin typeface="Bookman Old Style" pitchFamily="18" charset="0"/>
              </a:rPr>
              <a:t> Тукая пронизаны глубокой любовью к родному краю, его природе, его творческое наследие из поколения в поколение воспитывает в детях любовь и бережное отношение к родному дому, родной земле, учит ценить упорный труд, терпение, закладывает основы эстетического восприятия мира. Нельзя не отметить и педагогически-воспитательную мотивацию в поэзии Г. Тукая, связанную с детской литературой. Именно через стихи и сказки Г. Тукая ребенок познает окружающий мир. Важно, что через его произведения дети изучают традиции татарского народа, его устои: почтительность, уважение к старшим, доброту и отзывчивость. </a:t>
            </a:r>
            <a:endParaRPr lang="ru-RU" sz="20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Antonova_Enater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2714644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heel spokes="3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2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5716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0302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5716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3024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342900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3024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35756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2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28"/>
            <a:ext cx="336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0302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285728"/>
            <a:ext cx="336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3025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214818"/>
            <a:ext cx="336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3025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4143380"/>
            <a:ext cx="3360000" cy="25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3025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2214554"/>
            <a:ext cx="32512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5143512"/>
            <a:ext cx="1809755" cy="1500198"/>
          </a:xfrm>
          <a:prstGeom prst="rect">
            <a:avLst/>
          </a:prstGeom>
        </p:spPr>
      </p:pic>
      <p:pic>
        <p:nvPicPr>
          <p:cNvPr id="9" name="Рисунок 8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8934"/>
            <a:ext cx="2095475" cy="1285884"/>
          </a:xfrm>
          <a:prstGeom prst="rect">
            <a:avLst/>
          </a:prstGeom>
        </p:spPr>
      </p:pic>
      <p:pic>
        <p:nvPicPr>
          <p:cNvPr id="11" name="Рисунок 10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3071810"/>
            <a:ext cx="2024069" cy="1143008"/>
          </a:xfrm>
          <a:prstGeom prst="rect">
            <a:avLst/>
          </a:prstGeom>
        </p:spPr>
      </p:pic>
      <p:pic>
        <p:nvPicPr>
          <p:cNvPr id="12" name="Рисунок 11" descr="C__Data_Users_DefApps_AppData_INTERNETEXPLORER_Temp_Saved Images_0_69805_52cc4b25_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868" y="0"/>
            <a:ext cx="2428892" cy="2689913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2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28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0302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357166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302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071942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3023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4000504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3023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235743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44" y="571480"/>
            <a:ext cx="1524003" cy="1512004"/>
          </a:xfrm>
          <a:prstGeom prst="rect">
            <a:avLst/>
          </a:prstGeom>
        </p:spPr>
      </p:pic>
      <p:pic>
        <p:nvPicPr>
          <p:cNvPr id="8" name="Рисунок 7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2786058"/>
            <a:ext cx="2214578" cy="1143008"/>
          </a:xfrm>
          <a:prstGeom prst="rect">
            <a:avLst/>
          </a:prstGeom>
        </p:spPr>
      </p:pic>
      <p:pic>
        <p:nvPicPr>
          <p:cNvPr id="9" name="Рисунок 8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857496"/>
            <a:ext cx="2166945" cy="1011938"/>
          </a:xfrm>
          <a:prstGeom prst="rect">
            <a:avLst/>
          </a:prstGeom>
        </p:spPr>
      </p:pic>
      <p:pic>
        <p:nvPicPr>
          <p:cNvPr id="11" name="Рисунок 10" descr="C__Data_Users_DefApps_AppData_INTERNETEXPLORER_Temp_Saved Images_0_69805_52cc4b25_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0" y="4500570"/>
            <a:ext cx="1802242" cy="2689913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14355"/>
            <a:ext cx="6429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Спасибо за внимание!</a:t>
            </a:r>
            <a:br>
              <a:rPr lang="ru-RU" sz="7200" b="1" i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endParaRPr lang="ru-RU" sz="72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 descr="C__Data_Users_DefApps_AppData_INTERNETEXPLORER_Temp_Saved Images_0_125087_733b4792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596" y="2357430"/>
            <a:ext cx="4143404" cy="42148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5440688" cy="6215082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</a:rPr>
              <a:t>Выполнила воспитатель </a:t>
            </a:r>
            <a:r>
              <a:rPr lang="ru-RU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Голубчикова е. а.</a:t>
            </a:r>
            <a:endParaRPr lang="ru-RU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536894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«Совместное чтение даёт много и маленькому и взрослому человеку, помогает им сблизиться душой»</a:t>
            </a:r>
            <a:b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/>
            </a:r>
            <a:b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endParaRPr lang="ru-RU" sz="40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C__Data_Users_DefApps_AppData_INTERNETEXPLORER_Temp_Saved Images_0_8da3f_800143e6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4429132"/>
            <a:ext cx="3214710" cy="207170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311649"/>
          </a:xfrm>
        </p:spPr>
        <p:txBody>
          <a:bodyPr/>
          <a:lstStyle/>
          <a:p>
            <a:pPr algn="r">
              <a:buNone/>
            </a:pPr>
            <a:r>
              <a:rPr lang="ru-RU" sz="3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Сказка- великая духовная культура народа, которую мы собираем по крохам и через сказку раскрывается перед нами тысячелетняя история народа».</a:t>
            </a:r>
          </a:p>
          <a:p>
            <a:pPr algn="r">
              <a:buNone/>
            </a:pPr>
            <a:r>
              <a:rPr lang="ru-RU" sz="3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                                                     Л.Н.Толстой</a:t>
            </a:r>
          </a:p>
          <a:p>
            <a:pPr algn="r">
              <a:buNone/>
            </a:pP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C__Data_Users_DefApps_AppData_INTERNETEXPLORER_Temp_Saved Images_0_69197_fe386da9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3714752"/>
            <a:ext cx="2367642" cy="3143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0760" y="4357693"/>
            <a:ext cx="642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buNone/>
            </a:pP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714357"/>
            <a:ext cx="79296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Сказки помогают возрождать в людях духовность, милосердие, гуманность».                                  </a:t>
            </a:r>
          </a:p>
        </p:txBody>
      </p:sp>
      <p:pic>
        <p:nvPicPr>
          <p:cNvPr id="6" name="Рисунок 5" descr="C__Data_Users_DefApps_AppData_INTERNETEXPLORER_Temp_Saved Images_0_87a1b_33a41e3c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214686"/>
            <a:ext cx="4120399" cy="33840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472599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Сказка ложь, да в  ней намек добрым молодцам урок.</a:t>
            </a:r>
            <a:b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/>
            </a:r>
            <a:b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(А.С.Пушкин)                        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5" name="Рисунок 4" descr="C__Data_Users_DefApps_AppData_INTERNETEXPLORER_Temp_Saved Images_0_9ad30_fe0dbd40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571876"/>
            <a:ext cx="2793391" cy="328612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-315416"/>
            <a:ext cx="8686800" cy="64415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Человек, который верит в сказку, однажды в неё попадает, потому что у него есть сердце».</a:t>
            </a:r>
          </a:p>
          <a:p>
            <a:pPr algn="r">
              <a:buNone/>
            </a:pPr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 С.Королёв</a:t>
            </a:r>
          </a:p>
        </p:txBody>
      </p:sp>
      <p:pic>
        <p:nvPicPr>
          <p:cNvPr id="5" name="Рисунок 4" descr="C__Data_Users_DefApps_AppData_INTERNETEXPLORER_Temp_Saved Images_4809400-thum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3786190"/>
            <a:ext cx="2381250" cy="274319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Актуальность</a:t>
            </a:r>
            <a:br>
              <a:rPr lang="ru-RU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</a:br>
            <a:endParaRPr lang="ru-RU" sz="40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85860"/>
            <a:ext cx="76438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дошкольный возраст - период активного освоения норм морали, формирования нравственных привычек, чувств, отношений. Он является наиболее ответственным этапом в развитии механизмов поведения и деятельности, в становлении личности дошкольника в целом. </a:t>
            </a:r>
            <a:endParaRPr lang="ru-RU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5357826"/>
            <a:ext cx="1524003" cy="1011938"/>
          </a:xfrm>
          <a:prstGeom prst="rect">
            <a:avLst/>
          </a:prstGeom>
        </p:spPr>
      </p:pic>
      <p:pic>
        <p:nvPicPr>
          <p:cNvPr id="5" name="Рисунок 4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0" y="5357826"/>
            <a:ext cx="1524003" cy="1011938"/>
          </a:xfrm>
          <a:prstGeom prst="rect">
            <a:avLst/>
          </a:prstGeom>
        </p:spPr>
      </p:pic>
      <p:pic>
        <p:nvPicPr>
          <p:cNvPr id="6" name="Рисунок 5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54" y="500042"/>
            <a:ext cx="1524003" cy="1011938"/>
          </a:xfrm>
          <a:prstGeom prst="rect">
            <a:avLst/>
          </a:prstGeom>
        </p:spPr>
      </p:pic>
      <p:pic>
        <p:nvPicPr>
          <p:cNvPr id="7" name="Рисунок 6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28604"/>
            <a:ext cx="1524003" cy="1011938"/>
          </a:xfrm>
          <a:prstGeom prst="rect">
            <a:avLst/>
          </a:prstGeom>
        </p:spPr>
      </p:pic>
      <p:pic>
        <p:nvPicPr>
          <p:cNvPr id="8" name="Рисунок 7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928802"/>
            <a:ext cx="1524003" cy="1011938"/>
          </a:xfrm>
          <a:prstGeom prst="rect">
            <a:avLst/>
          </a:prstGeom>
        </p:spPr>
      </p:pic>
      <p:pic>
        <p:nvPicPr>
          <p:cNvPr id="9" name="Рисунок 8" descr="C__Data_Users_DefApps_AppData_INTERNETEXPLORER_Temp_Saved Images_0_8df12_e56dd90f_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206" y="2143116"/>
            <a:ext cx="1524003" cy="1011938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207</TotalTime>
  <Words>628</Words>
  <Application>Microsoft Office PowerPoint</Application>
  <PresentationFormat>Экран (4:3)</PresentationFormat>
  <Paragraphs>47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Bookman Old Style</vt:lpstr>
      <vt:lpstr>Century Gothic</vt:lpstr>
      <vt:lpstr>Georgia</vt:lpstr>
      <vt:lpstr>Wingdings 3</vt:lpstr>
      <vt:lpstr>Сектор</vt:lpstr>
      <vt:lpstr>  Муниципальное бюджетное дошкольное образовательное учреждение детский сад №30«НЕзабудка»                                                     </vt:lpstr>
      <vt:lpstr> «Сказка как средство духовно-нравственного воспитания дошкольников» </vt:lpstr>
      <vt:lpstr>Выполнила воспитатель Голубчикова е. а.</vt:lpstr>
      <vt:lpstr> «Совместное чтение даёт много и маленькому и взрослому человеку, помогает им сблизиться душой»  </vt:lpstr>
      <vt:lpstr> </vt:lpstr>
      <vt:lpstr> </vt:lpstr>
      <vt:lpstr> Сказка ложь, да в  ней намек добрым молодцам урок.  (А.С.Пушкин)                             </vt:lpstr>
      <vt:lpstr>Презентация PowerPoint</vt:lpstr>
      <vt:lpstr>Актуальность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«Колосок»  г.Болгар</dc:title>
  <dc:creator>МОЙ</dc:creator>
  <cp:lastModifiedBy>User</cp:lastModifiedBy>
  <cp:revision>38</cp:revision>
  <dcterms:created xsi:type="dcterms:W3CDTF">2016-04-06T13:54:28Z</dcterms:created>
  <dcterms:modified xsi:type="dcterms:W3CDTF">2024-04-14T10:10:59Z</dcterms:modified>
</cp:coreProperties>
</file>